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E9D7"/>
    <a:srgbClr val="CCFFCC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90" d="100"/>
          <a:sy n="90" d="100"/>
        </p:scale>
        <p:origin x="38" y="-1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13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383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960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589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8353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8073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877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262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563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902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895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1298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424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362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002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7722-185C-4DB5-994C-BCACFA3C55B3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86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D7722-185C-4DB5-994C-BCACFA3C55B3}" type="datetimeFigureOut">
              <a:rPr lang="en-GB" smtClean="0"/>
              <a:t>01/10/2024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4DE8070-522E-4115-A3F2-1CC979512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0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27AFCB6-5EDB-4F07-A604-67A98FA1C7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8783253"/>
              </p:ext>
            </p:extLst>
          </p:nvPr>
        </p:nvGraphicFramePr>
        <p:xfrm>
          <a:off x="550629" y="196341"/>
          <a:ext cx="11294625" cy="66543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1540">
                  <a:extLst>
                    <a:ext uri="{9D8B030D-6E8A-4147-A177-3AD203B41FA5}">
                      <a16:colId xmlns:a16="http://schemas.microsoft.com/office/drawing/2014/main" val="3517866419"/>
                    </a:ext>
                  </a:extLst>
                </a:gridCol>
                <a:gridCol w="942170">
                  <a:extLst>
                    <a:ext uri="{9D8B030D-6E8A-4147-A177-3AD203B41FA5}">
                      <a16:colId xmlns:a16="http://schemas.microsoft.com/office/drawing/2014/main" val="1141397136"/>
                    </a:ext>
                  </a:extLst>
                </a:gridCol>
                <a:gridCol w="942170">
                  <a:extLst>
                    <a:ext uri="{9D8B030D-6E8A-4147-A177-3AD203B41FA5}">
                      <a16:colId xmlns:a16="http://schemas.microsoft.com/office/drawing/2014/main" val="4121897360"/>
                    </a:ext>
                  </a:extLst>
                </a:gridCol>
                <a:gridCol w="1183342">
                  <a:extLst>
                    <a:ext uri="{9D8B030D-6E8A-4147-A177-3AD203B41FA5}">
                      <a16:colId xmlns:a16="http://schemas.microsoft.com/office/drawing/2014/main" val="2839120739"/>
                    </a:ext>
                  </a:extLst>
                </a:gridCol>
                <a:gridCol w="994844">
                  <a:extLst>
                    <a:ext uri="{9D8B030D-6E8A-4147-A177-3AD203B41FA5}">
                      <a16:colId xmlns:a16="http://schemas.microsoft.com/office/drawing/2014/main" val="2120175396"/>
                    </a:ext>
                  </a:extLst>
                </a:gridCol>
                <a:gridCol w="806350">
                  <a:extLst>
                    <a:ext uri="{9D8B030D-6E8A-4147-A177-3AD203B41FA5}">
                      <a16:colId xmlns:a16="http://schemas.microsoft.com/office/drawing/2014/main" val="2151162016"/>
                    </a:ext>
                  </a:extLst>
                </a:gridCol>
                <a:gridCol w="891383">
                  <a:extLst>
                    <a:ext uri="{9D8B030D-6E8A-4147-A177-3AD203B41FA5}">
                      <a16:colId xmlns:a16="http://schemas.microsoft.com/office/drawing/2014/main" val="38460102"/>
                    </a:ext>
                  </a:extLst>
                </a:gridCol>
                <a:gridCol w="981512">
                  <a:extLst>
                    <a:ext uri="{9D8B030D-6E8A-4147-A177-3AD203B41FA5}">
                      <a16:colId xmlns:a16="http://schemas.microsoft.com/office/drawing/2014/main" val="2869309006"/>
                    </a:ext>
                  </a:extLst>
                </a:gridCol>
                <a:gridCol w="2961314">
                  <a:extLst>
                    <a:ext uri="{9D8B030D-6E8A-4147-A177-3AD203B41FA5}">
                      <a16:colId xmlns:a16="http://schemas.microsoft.com/office/drawing/2014/main" val="2272659681"/>
                    </a:ext>
                  </a:extLst>
                </a:gridCol>
              </a:tblGrid>
              <a:tr h="437665"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Century Gothic" panose="020B0502020202020204" pitchFamily="34" charset="0"/>
                        </a:rPr>
                        <a:t>Governors information/Performance data – September 2023 – August 2024</a:t>
                      </a:r>
                    </a:p>
                  </a:txBody>
                  <a:tcPr marL="91942" marR="91942" marT="45971" marB="45971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8601249"/>
                  </a:ext>
                </a:extLst>
              </a:tr>
              <a:tr h="37416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Name</a:t>
                      </a:r>
                      <a:endParaRPr lang="en-GB" sz="10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942" marR="91942" marT="45971" marB="45971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Category/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Appointing </a:t>
                      </a:r>
                      <a:r>
                        <a:rPr lang="en-GB" sz="9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Body</a:t>
                      </a:r>
                      <a:endParaRPr lang="en-GB" sz="9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942" marR="91942" marT="45971" marB="45971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Term of Office</a:t>
                      </a:r>
                      <a:endParaRPr lang="en-GB" sz="10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942" marR="91942" marT="45971" marB="45971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Responsibilities</a:t>
                      </a:r>
                      <a:endParaRPr lang="en-GB" sz="9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1942" marR="91942" marT="45971" marB="45971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Date of Appointment</a:t>
                      </a:r>
                    </a:p>
                  </a:txBody>
                  <a:tcPr marL="91942" marR="91942" marT="45971" marB="45971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Meeting Attended</a:t>
                      </a:r>
                      <a:endParaRPr kumimoji="0" lang="en-GB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n-GB" sz="1800" dirty="0">
                        <a:latin typeface="Century Gothic" panose="020B0502020202020204" pitchFamily="34" charset="0"/>
                      </a:endParaRPr>
                    </a:p>
                  </a:txBody>
                  <a:tcPr marL="91942" marR="91942" marT="45971" marB="45971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% Attendance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Sept 23 – Aug 24</a:t>
                      </a:r>
                    </a:p>
                  </a:txBody>
                  <a:tcPr marL="91942" marR="91942" marT="45971" marB="45971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Declaration of Interest and other School Governorship</a:t>
                      </a:r>
                    </a:p>
                  </a:txBody>
                  <a:tcPr marL="91942" marR="91942" marT="45971" marB="45971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5168863"/>
                  </a:ext>
                </a:extLst>
              </a:tr>
              <a:tr h="38083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From</a:t>
                      </a:r>
                      <a:endParaRPr lang="en-GB" sz="1000" b="1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943" marR="64943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To</a:t>
                      </a:r>
                      <a:endParaRPr lang="en-GB" sz="1800" dirty="0">
                        <a:latin typeface="Century Gothic" panose="020B0502020202020204" pitchFamily="34" charset="0"/>
                      </a:endParaRPr>
                    </a:p>
                  </a:txBody>
                  <a:tcPr marL="64943" marR="64943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50" b="1" dirty="0">
                        <a:solidFill>
                          <a:schemeClr val="bg1"/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88" marR="64588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5828069"/>
                  </a:ext>
                </a:extLst>
              </a:tr>
              <a:tr h="36760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Vivien Kincey-</a:t>
                      </a:r>
                    </a:p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kumimoji="0" lang="en-GB" sz="8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left Aug 24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Co-opted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Chair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CP governor</a:t>
                      </a: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18/06/2020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17/06/2024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5/6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83%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None</a:t>
                      </a: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5733452"/>
                  </a:ext>
                </a:extLst>
              </a:tr>
              <a:tr h="34536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Alyssa Dobbs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Headteacher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Ex-officio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Headteacher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DSL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ex-officio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ex-officio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6/6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100%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Staff Member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Elemental services</a:t>
                      </a: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9336042"/>
                  </a:ext>
                </a:extLst>
              </a:tr>
              <a:tr h="34536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Jackie Drake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LA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Vice Chair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01/02/2022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31/01/2026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4/6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66%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Local Government Counsellor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Trustee of Bram and Families matter</a:t>
                      </a: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7076545"/>
                  </a:ext>
                </a:extLst>
              </a:tr>
              <a:tr h="32271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Karen Bradbury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Co-opted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Finance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03/02/2021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02/02/2025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5/6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83%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Daughter a Governor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Staff Member</a:t>
                      </a: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2387746"/>
                  </a:ext>
                </a:extLst>
              </a:tr>
              <a:tr h="34536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Jemma Telford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Co-opted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Friends of Brantfield link 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04/12/2022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03/12/2026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6/6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00%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Playgroup leader at Castle Street</a:t>
                      </a: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036300"/>
                  </a:ext>
                </a:extLst>
              </a:tr>
              <a:tr h="34536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Veronica Broyd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Co-opted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SEN Governor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12/10/2021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11/10/2025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5/6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83%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None</a:t>
                      </a: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7533003"/>
                  </a:ext>
                </a:extLst>
              </a:tr>
              <a:tr h="34536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Emilie Bradbury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Co-opted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H&amp;S  Governor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12/10/2021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11/10/2025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5/6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83%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Teacher at </a:t>
                      </a:r>
                      <a:r>
                        <a:rPr lang="en-GB" sz="1000" dirty="0" err="1">
                          <a:effectLst/>
                          <a:latin typeface="Century Gothic" panose="020B0502020202020204" pitchFamily="34" charset="0"/>
                        </a:rPr>
                        <a:t>Bowerham</a:t>
                      </a: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 Primary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Mother is a Governor</a:t>
                      </a: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853742"/>
                  </a:ext>
                </a:extLst>
              </a:tr>
              <a:tr h="345367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Eleanor Sanchez </a:t>
                      </a:r>
                    </a:p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- </a:t>
                      </a:r>
                      <a:r>
                        <a:rPr lang="en-GB" sz="700" b="0" i="1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term ended </a:t>
                      </a:r>
                      <a:endParaRPr lang="en-GB" sz="1000" b="0" i="1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Co-opted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16/10/2019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15/10/2023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2/3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66%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Century Gothic" panose="020B0502020202020204" pitchFamily="34" charset="0"/>
                        </a:rPr>
                        <a:t>Staff Member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83423"/>
                  </a:ext>
                </a:extLst>
              </a:tr>
              <a:tr h="345367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Vacancy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Co-opted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528415"/>
                  </a:ext>
                </a:extLst>
              </a:tr>
              <a:tr h="34536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Vacancy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Co-opted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204462"/>
                  </a:ext>
                </a:extLst>
              </a:tr>
              <a:tr h="345367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Nicola Kitchen </a:t>
                      </a:r>
                    </a:p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kumimoji="0" lang="en-GB" sz="7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term ended </a:t>
                      </a:r>
                      <a:endParaRPr lang="en-GB" sz="1000" b="0" i="1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Staff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Deputy DSL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01/10/2020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30/09/2023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2/2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66%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Century Gothic" panose="020B0502020202020204" pitchFamily="34" charset="0"/>
                        </a:rPr>
                        <a:t>Staff Member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816685"/>
                  </a:ext>
                </a:extLst>
              </a:tr>
              <a:tr h="345367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Jennifer Finch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Parent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Parent link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18/05/2022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17/05/2024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4/6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66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%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None</a:t>
                      </a: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46557"/>
                  </a:ext>
                </a:extLst>
              </a:tr>
              <a:tr h="380822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Vacancy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Parent 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Parent link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</a:rPr>
                        <a:t>None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479500"/>
                  </a:ext>
                </a:extLst>
              </a:tr>
              <a:tr h="335560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Associate Governors – this is Observer role only and has no voting rights</a:t>
                      </a:r>
                    </a:p>
                  </a:txBody>
                  <a:tcPr marL="9562" marR="9562" marT="9562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4521849"/>
                  </a:ext>
                </a:extLst>
              </a:tr>
              <a:tr h="2325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Beth Mason</a:t>
                      </a: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</a:t>
                      </a:r>
                      <a:r>
                        <a:rPr kumimoji="0" lang="en-GB" sz="7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term ended 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Associate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01/10/2020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30/09/2023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2/2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Associate member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Staff member</a:t>
                      </a: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566403"/>
                  </a:ext>
                </a:extLst>
              </a:tr>
              <a:tr h="232503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Mick Brookes</a:t>
                      </a:r>
                    </a:p>
                  </a:txBody>
                  <a:tcPr marL="9562" marR="9562" marT="956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Associate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 years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62" marR="9562" marT="956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4838" marR="64838" marT="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16/05/24</a:t>
                      </a:r>
                    </a:p>
                  </a:txBody>
                  <a:tcPr marL="9562" marR="9562" marT="956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16/05/27</a:t>
                      </a:r>
                    </a:p>
                  </a:txBody>
                  <a:tcPr marL="9562" marR="9562" marT="956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1/2</a:t>
                      </a:r>
                    </a:p>
                  </a:txBody>
                  <a:tcPr marL="9562" marR="9562" marT="956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50</a:t>
                      </a:r>
                    </a:p>
                  </a:txBody>
                  <a:tcPr marL="9562" marR="9562" marT="9562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838" marR="64838" marT="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811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003595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171</TotalTime>
  <Words>282</Words>
  <Application>Microsoft Office PowerPoint</Application>
  <PresentationFormat>Widescreen</PresentationFormat>
  <Paragraphs>157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Trebuchet MS</vt:lpstr>
      <vt:lpstr>Wingdings 3</vt:lpstr>
      <vt:lpstr>Facet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Alyssa</dc:creator>
  <cp:lastModifiedBy>Alyssa</cp:lastModifiedBy>
  <cp:revision>26</cp:revision>
  <dcterms:created xsi:type="dcterms:W3CDTF">2020-11-05T11:57:19Z</dcterms:created>
  <dcterms:modified xsi:type="dcterms:W3CDTF">2024-10-01T11:59:16Z</dcterms:modified>
</cp:coreProperties>
</file>